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9714-CA45-446F-ADD5-E8F6B98087D6}" type="datetimeFigureOut">
              <a:rPr lang="ru-RU" smtClean="0"/>
              <a:t>16.04.18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9E2B-1196-4056-A126-E770ED0004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500174"/>
            <a:ext cx="7429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Система оценки достижений обучающимися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с </a:t>
            </a:r>
            <a:r>
              <a:rPr lang="ru-RU" sz="2800" b="1" dirty="0">
                <a:solidFill>
                  <a:srgbClr val="000099"/>
                </a:solidFill>
              </a:rPr>
              <a:t>умственной отсталостью (интеллектуальными нарушениями) личностных результатов освоения АООП УО при реализации </a:t>
            </a:r>
            <a:r>
              <a:rPr lang="ru-RU" sz="2800" b="1" dirty="0" smtClean="0">
                <a:solidFill>
                  <a:srgbClr val="000099"/>
                </a:solidFill>
              </a:rPr>
              <a:t>курса </a:t>
            </a:r>
            <a:r>
              <a:rPr lang="ru-RU" sz="2800" b="1" dirty="0">
                <a:solidFill>
                  <a:srgbClr val="000099"/>
                </a:solidFill>
              </a:rPr>
              <a:t>внеурочной деятельности</a:t>
            </a:r>
          </a:p>
        </p:txBody>
      </p:sp>
      <p:pic>
        <p:nvPicPr>
          <p:cNvPr id="11268" name="Picture 4" descr="http://school683.ru/wp-content/uploads/2015/10/img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00438"/>
            <a:ext cx="29718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</a:rPr>
              <a:t>Основные личностные результаты внеурочной деятельности:</a:t>
            </a:r>
            <a:endParaRPr lang="ru-RU" sz="2000" dirty="0">
              <a:solidFill>
                <a:srgbClr val="000099"/>
              </a:solidFill>
            </a:endParaRPr>
          </a:p>
          <a:p>
            <a:pPr hangingPunct="0"/>
            <a:r>
              <a:rPr lang="ru-RU" dirty="0"/>
              <a:t>― ценностное отношение и любовь к </a:t>
            </a:r>
            <a:r>
              <a:rPr lang="ru-RU" dirty="0" smtClean="0"/>
              <a:t>близким; </a:t>
            </a:r>
            <a:endParaRPr lang="ru-RU" dirty="0"/>
          </a:p>
          <a:p>
            <a:pPr hangingPunct="0"/>
            <a:r>
              <a:rPr lang="ru-RU" dirty="0"/>
              <a:t>― ценностное отношение к труду и творчеству; </a:t>
            </a:r>
          </a:p>
          <a:p>
            <a:r>
              <a:rPr lang="ru-RU" dirty="0"/>
              <a:t>― осознание себя как человека, члена общества;</a:t>
            </a:r>
          </a:p>
          <a:p>
            <a:pPr hangingPunct="0"/>
            <a:r>
              <a:rPr lang="ru-RU" dirty="0"/>
              <a:t>― элементарные представления об эстетических и художественных ценностях; </a:t>
            </a:r>
          </a:p>
          <a:p>
            <a:r>
              <a:rPr lang="ru-RU" dirty="0"/>
              <a:t>― эмоционально-ценностное отношение к окружающей </a:t>
            </a:r>
            <a:r>
              <a:rPr lang="ru-RU" dirty="0" smtClean="0"/>
              <a:t>среде;</a:t>
            </a:r>
            <a:endParaRPr lang="ru-RU" dirty="0"/>
          </a:p>
          <a:p>
            <a:r>
              <a:rPr lang="ru-RU" dirty="0"/>
              <a:t>― уважение к истории, культуре;</a:t>
            </a:r>
          </a:p>
          <a:p>
            <a:r>
              <a:rPr lang="ru-RU" dirty="0"/>
              <a:t>― </a:t>
            </a:r>
            <a:r>
              <a:rPr lang="ru-RU" dirty="0" smtClean="0"/>
              <a:t>потребности </a:t>
            </a:r>
            <a:r>
              <a:rPr lang="ru-RU" dirty="0"/>
              <a:t>и начальные умения выражать себя в различных доступных и наиболее привлекательных   видах практической, художественно-эстетической, спортивно-физкультурной деятельности; </a:t>
            </a:r>
          </a:p>
          <a:p>
            <a:r>
              <a:rPr lang="ru-RU" dirty="0"/>
              <a:t>― развитие представлений об окружающем мире;</a:t>
            </a:r>
          </a:p>
          <a:p>
            <a:r>
              <a:rPr lang="ru-RU" dirty="0"/>
              <a:t>― расширение круга общения, развитие навыков сотрудничества со взрослыми и сверстниками в разных социальных ситуациях; </a:t>
            </a:r>
          </a:p>
          <a:p>
            <a:r>
              <a:rPr lang="ru-RU" dirty="0"/>
              <a:t>― принятие и освоение различных социальных ролей, умение взаимодействовать с людьми, работать в коллективе; </a:t>
            </a:r>
          </a:p>
          <a:p>
            <a:r>
              <a:rPr lang="ru-RU" dirty="0"/>
              <a:t>― владение навыками коммуникации и принятыми ритуалами социального взаимодействия;</a:t>
            </a:r>
          </a:p>
          <a:p>
            <a:r>
              <a:rPr lang="ru-RU" dirty="0"/>
              <a:t>― способность к организации своей жизни в соответствии с представлениями о здоровом образе жизни, нормах социального взаимодействия; </a:t>
            </a:r>
          </a:p>
          <a:p>
            <a:r>
              <a:rPr lang="ru-RU" dirty="0"/>
              <a:t>― способность ориентироваться в окружающем </a:t>
            </a:r>
            <a:r>
              <a:rPr lang="ru-RU" dirty="0" smtClean="0"/>
              <a:t>мире;</a:t>
            </a:r>
            <a:endParaRPr lang="ru-RU" dirty="0"/>
          </a:p>
          <a:p>
            <a:r>
              <a:rPr lang="ru-RU" dirty="0"/>
              <a:t>― способность организовывать свою </a:t>
            </a:r>
            <a:r>
              <a:rPr lang="ru-RU" dirty="0" smtClean="0"/>
              <a:t>деятельность.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5009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Система оценки результатов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включает </a:t>
            </a:r>
            <a:r>
              <a:rPr lang="ru-RU" sz="2800" b="1" dirty="0">
                <a:solidFill>
                  <a:srgbClr val="000099"/>
                </a:solidFill>
              </a:rPr>
              <a:t>следующие характеристики</a:t>
            </a:r>
            <a:r>
              <a:rPr lang="ru-RU" sz="20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что обучающийся знает и умеет на конец учебного периода,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что из полученных знаний и умений он применяет на практике,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насколько активно, адекватно и самостоятельно он их применяет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286124"/>
            <a:ext cx="2858251" cy="1975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714884"/>
            <a:ext cx="2153810" cy="1765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643446"/>
            <a:ext cx="2214578" cy="1832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9"/>
            <a:ext cx="61436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Программа «Школа здоровья»</a:t>
            </a:r>
          </a:p>
          <a:p>
            <a:endParaRPr lang="ru-RU" sz="1600" b="1" i="1" dirty="0" smtClean="0">
              <a:solidFill>
                <a:srgbClr val="000099"/>
              </a:solidFill>
            </a:endParaRP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Тест </a:t>
            </a:r>
            <a:r>
              <a:rPr lang="ru-RU" sz="1600" b="1" i="1" dirty="0">
                <a:solidFill>
                  <a:srgbClr val="000099"/>
                </a:solidFill>
              </a:rPr>
              <a:t>«Правильно ли Вы питаетесь?»</a:t>
            </a:r>
            <a:endParaRPr lang="ru-RU" sz="1600" dirty="0">
              <a:solidFill>
                <a:srgbClr val="000099"/>
              </a:solidFill>
            </a:endParaRPr>
          </a:p>
          <a:p>
            <a:r>
              <a:rPr lang="ru-RU" sz="1400" b="1" i="1" dirty="0"/>
              <a:t> </a:t>
            </a:r>
            <a:r>
              <a:rPr lang="ru-RU" sz="1400" b="1" dirty="0" smtClean="0"/>
              <a:t>1.Как </a:t>
            </a:r>
            <a:r>
              <a:rPr lang="ru-RU" sz="1400" b="1" dirty="0"/>
              <a:t>часто в течение дня Вы питаетесь?</a:t>
            </a:r>
            <a:endParaRPr lang="ru-RU" sz="1400" dirty="0"/>
          </a:p>
          <a:p>
            <a:pPr indent="182563"/>
            <a:r>
              <a:rPr lang="ru-RU" sz="1400" dirty="0" smtClean="0"/>
              <a:t>а)Три </a:t>
            </a:r>
            <a:r>
              <a:rPr lang="ru-RU" sz="1400" dirty="0"/>
              <a:t>раза в день.</a:t>
            </a:r>
          </a:p>
          <a:p>
            <a:pPr indent="182563"/>
            <a:r>
              <a:rPr lang="ru-RU" sz="1400" dirty="0" smtClean="0"/>
              <a:t>Б)Два </a:t>
            </a:r>
            <a:r>
              <a:rPr lang="ru-RU" sz="1400" dirty="0"/>
              <a:t>раза.</a:t>
            </a:r>
          </a:p>
          <a:p>
            <a:pPr indent="182563"/>
            <a:r>
              <a:rPr lang="ru-RU" sz="1400" dirty="0" smtClean="0"/>
              <a:t>В)Один </a:t>
            </a:r>
            <a:r>
              <a:rPr lang="ru-RU" sz="1400" dirty="0"/>
              <a:t>раз.</a:t>
            </a:r>
          </a:p>
          <a:p>
            <a:pPr indent="182563"/>
            <a:r>
              <a:rPr lang="ru-RU" sz="1400" b="1" dirty="0" smtClean="0"/>
              <a:t>2.Всегда </a:t>
            </a:r>
            <a:r>
              <a:rPr lang="ru-RU" sz="1400" b="1" dirty="0"/>
              <a:t>ли Вы завтракаете?</a:t>
            </a:r>
            <a:endParaRPr lang="ru-RU" sz="1400" dirty="0"/>
          </a:p>
          <a:p>
            <a:pPr indent="182563"/>
            <a:r>
              <a:rPr lang="ru-RU" sz="1400" dirty="0" smtClean="0"/>
              <a:t>А)Всегда</a:t>
            </a:r>
            <a:r>
              <a:rPr lang="ru-RU" sz="1400" dirty="0"/>
              <a:t>.</a:t>
            </a:r>
          </a:p>
          <a:p>
            <a:pPr indent="182563"/>
            <a:r>
              <a:rPr lang="ru-RU" sz="1400" dirty="0" smtClean="0"/>
              <a:t>Б)Не </a:t>
            </a:r>
            <a:r>
              <a:rPr lang="ru-RU" sz="1400" dirty="0"/>
              <a:t>всегда.</a:t>
            </a:r>
          </a:p>
          <a:p>
            <a:pPr indent="182563"/>
            <a:r>
              <a:rPr lang="ru-RU" sz="1400" dirty="0" smtClean="0"/>
              <a:t>В)Никогда</a:t>
            </a:r>
            <a:r>
              <a:rPr lang="ru-RU" sz="1400" dirty="0"/>
              <a:t>.</a:t>
            </a:r>
          </a:p>
          <a:p>
            <a:pPr indent="182563"/>
            <a:r>
              <a:rPr lang="ru-RU" sz="1400" b="1" dirty="0" smtClean="0"/>
              <a:t>3.Из </a:t>
            </a:r>
            <a:r>
              <a:rPr lang="ru-RU" sz="1400" b="1" dirty="0"/>
              <a:t>чего состоит Ваш завтрак?</a:t>
            </a:r>
            <a:endParaRPr lang="ru-RU" sz="1400" dirty="0"/>
          </a:p>
          <a:p>
            <a:pPr indent="182563"/>
            <a:r>
              <a:rPr lang="ru-RU" sz="1400" dirty="0" smtClean="0"/>
              <a:t>А)Каша </a:t>
            </a:r>
            <a:r>
              <a:rPr lang="ru-RU" sz="1400" dirty="0"/>
              <a:t>и чай.</a:t>
            </a:r>
          </a:p>
          <a:p>
            <a:pPr indent="182563"/>
            <a:r>
              <a:rPr lang="ru-RU" sz="1400" dirty="0" smtClean="0"/>
              <a:t>Б)Мясное </a:t>
            </a:r>
            <a:r>
              <a:rPr lang="ru-RU" sz="1400" dirty="0"/>
              <a:t>блюдо и чай.</a:t>
            </a:r>
          </a:p>
          <a:p>
            <a:pPr indent="182563"/>
            <a:r>
              <a:rPr lang="ru-RU" sz="1400" dirty="0" smtClean="0"/>
              <a:t>В)Чай</a:t>
            </a:r>
            <a:r>
              <a:rPr lang="ru-RU" sz="1400" dirty="0"/>
              <a:t>.</a:t>
            </a:r>
          </a:p>
          <a:p>
            <a:pPr indent="182563"/>
            <a:r>
              <a:rPr lang="ru-RU" sz="1400" b="1" dirty="0" smtClean="0"/>
              <a:t>4.Часто </a:t>
            </a:r>
            <a:r>
              <a:rPr lang="ru-RU" sz="1400" b="1" dirty="0"/>
              <a:t>ли Вы перекусываете между завтраком и обедом, обедом</a:t>
            </a:r>
            <a:br>
              <a:rPr lang="ru-RU" sz="1400" b="1" dirty="0"/>
            </a:br>
            <a:r>
              <a:rPr lang="ru-RU" sz="1400" b="1" dirty="0"/>
              <a:t>ужином?</a:t>
            </a:r>
            <a:endParaRPr lang="ru-RU" sz="1400" dirty="0"/>
          </a:p>
          <a:p>
            <a:pPr indent="182563"/>
            <a:r>
              <a:rPr lang="ru-RU" sz="1400" dirty="0" smtClean="0"/>
              <a:t>А)Никогда</a:t>
            </a:r>
            <a:r>
              <a:rPr lang="ru-RU" sz="1400" dirty="0"/>
              <a:t>.</a:t>
            </a:r>
          </a:p>
          <a:p>
            <a:pPr indent="182563"/>
            <a:r>
              <a:rPr lang="ru-RU" sz="1400" dirty="0" smtClean="0"/>
              <a:t>Б)Один-два </a:t>
            </a:r>
            <a:r>
              <a:rPr lang="ru-RU" sz="1400" dirty="0"/>
              <a:t>раза в день.</a:t>
            </a:r>
          </a:p>
          <a:p>
            <a:pPr indent="182563"/>
            <a:r>
              <a:rPr lang="ru-RU" sz="1400" dirty="0" smtClean="0"/>
              <a:t>В)Три </a:t>
            </a:r>
            <a:r>
              <a:rPr lang="ru-RU" sz="1400" dirty="0"/>
              <a:t>раза и более.</a:t>
            </a:r>
          </a:p>
          <a:p>
            <a:pPr indent="182563"/>
            <a:r>
              <a:rPr lang="ru-RU" sz="1400" b="1" dirty="0" smtClean="0"/>
              <a:t>5.Как </a:t>
            </a:r>
            <a:r>
              <a:rPr lang="ru-RU" sz="1400" b="1" dirty="0"/>
              <a:t>часто Вы едите овощи, фрукты, салаты?</a:t>
            </a:r>
            <a:endParaRPr lang="ru-RU" sz="1400" dirty="0"/>
          </a:p>
          <a:p>
            <a:pPr indent="182563"/>
            <a:r>
              <a:rPr lang="ru-RU" sz="1400" dirty="0" smtClean="0"/>
              <a:t>А)Три </a:t>
            </a:r>
            <a:r>
              <a:rPr lang="ru-RU" sz="1400" dirty="0"/>
              <a:t>раза в день.</a:t>
            </a:r>
          </a:p>
          <a:p>
            <a:pPr indent="182563"/>
            <a:r>
              <a:rPr lang="ru-RU" sz="1400" dirty="0" smtClean="0"/>
              <a:t>Б)Один-два </a:t>
            </a:r>
            <a:r>
              <a:rPr lang="ru-RU" sz="1400" dirty="0"/>
              <a:t>раза в день.</a:t>
            </a:r>
          </a:p>
          <a:p>
            <a:pPr indent="182563"/>
            <a:r>
              <a:rPr lang="ru-RU" sz="1400" dirty="0" smtClean="0"/>
              <a:t>В)Два-три </a:t>
            </a:r>
            <a:r>
              <a:rPr lang="ru-RU" sz="1400" dirty="0"/>
              <a:t>раза в неделю.</a:t>
            </a:r>
          </a:p>
          <a:p>
            <a:pPr indent="182563"/>
            <a:r>
              <a:rPr lang="ru-RU" sz="1400" b="1" dirty="0" smtClean="0"/>
              <a:t>6.Как </a:t>
            </a:r>
            <a:r>
              <a:rPr lang="ru-RU" sz="1400" b="1" dirty="0"/>
              <a:t>часто Вы едите жареную пищу?</a:t>
            </a:r>
            <a:endParaRPr lang="ru-RU" sz="1400" dirty="0"/>
          </a:p>
          <a:p>
            <a:pPr indent="182563"/>
            <a:r>
              <a:rPr lang="ru-RU" sz="1400" dirty="0" smtClean="0"/>
              <a:t>А)Один </a:t>
            </a:r>
            <a:r>
              <a:rPr lang="ru-RU" sz="1400" dirty="0"/>
              <a:t>раз в неделю.</a:t>
            </a:r>
          </a:p>
          <a:p>
            <a:pPr indent="182563"/>
            <a:r>
              <a:rPr lang="ru-RU" sz="1400" dirty="0" smtClean="0"/>
              <a:t>Б)Три-четыре </a:t>
            </a:r>
            <a:r>
              <a:rPr lang="ru-RU" sz="1400" dirty="0"/>
              <a:t>раза в неделю.</a:t>
            </a:r>
          </a:p>
          <a:p>
            <a:pPr indent="182563"/>
            <a:r>
              <a:rPr lang="ru-RU" sz="1400" dirty="0" smtClean="0"/>
              <a:t>В)Каждый </a:t>
            </a:r>
            <a:r>
              <a:rPr lang="ru-RU" sz="1400" dirty="0"/>
              <a:t>день.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066" y="4643446"/>
            <a:ext cx="378621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Ключ: а - 2 балла, 6-1 балл, в - 0 баллов.</a:t>
            </a:r>
          </a:p>
          <a:p>
            <a:r>
              <a:rPr lang="ru-RU" sz="1400" dirty="0"/>
              <a:t>Подсчитайте сумму баллов. Если Вы набрали:</a:t>
            </a:r>
          </a:p>
          <a:p>
            <a:r>
              <a:rPr lang="ru-RU" sz="1400" dirty="0"/>
              <a:t>0-13 баллов - будьте внимательны, есть опасность для здоровья;</a:t>
            </a:r>
          </a:p>
          <a:p>
            <a:r>
              <a:rPr lang="ru-RU" sz="1400" dirty="0"/>
              <a:t>14 -17 баллов - надо улучшить питание;</a:t>
            </a:r>
          </a:p>
          <a:p>
            <a:r>
              <a:rPr lang="ru-RU" sz="1400" dirty="0"/>
              <a:t>18 - 24 балла - отличный режим и качество питания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143116"/>
          <a:ext cx="7572428" cy="2944367"/>
        </p:xfrm>
        <a:graphic>
          <a:graphicData uri="http://schemas.openxmlformats.org/drawingml/2006/table">
            <a:tbl>
              <a:tblPr/>
              <a:tblGrid>
                <a:gridCol w="1922579"/>
                <a:gridCol w="1874316"/>
                <a:gridCol w="1884602"/>
                <a:gridCol w="18909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Знает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Применяет на практике по инструкции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Делает самостоятельно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мыть руки, вытирать их полотенцем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соблюдать гигиену полости 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правильно сидеть за столом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пользоваться индивидуальными предметами гигиены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357166"/>
            <a:ext cx="55007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Программа «Азбука здоровья»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1 класс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Times New Roman" pitchFamily="18" charset="0"/>
              </a:rPr>
              <a:t>Карта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Times New Roman" pitchFamily="18" charset="0"/>
              </a:rPr>
              <a:t> отслеживания личностных результатов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baseline="0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Ученика 1 класса</a:t>
            </a:r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 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407196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Программа «Уроки </a:t>
            </a:r>
            <a:r>
              <a:rPr lang="ru-RU" sz="1600" b="1" dirty="0">
                <a:solidFill>
                  <a:srgbClr val="000099"/>
                </a:solidFill>
              </a:rPr>
              <a:t>нравственности»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dirty="0"/>
              <a:t> </a:t>
            </a:r>
            <a:r>
              <a:rPr lang="ru-RU" sz="1400" b="1" dirty="0">
                <a:solidFill>
                  <a:srgbClr val="000099"/>
                </a:solidFill>
              </a:rPr>
              <a:t>Тест для учащихся</a:t>
            </a:r>
          </a:p>
          <a:p>
            <a:r>
              <a:rPr lang="ru-RU" sz="1400" b="1" dirty="0"/>
              <a:t>Следует ли сдавать в гардероб (в музее, на выставке) зонты, портфели, большие пакеты и пр.?</a:t>
            </a:r>
            <a:endParaRPr lang="ru-RU" sz="1400" dirty="0"/>
          </a:p>
          <a:p>
            <a:r>
              <a:rPr lang="ru-RU" sz="1400" dirty="0"/>
              <a:t>1) следует, если их принимают в гардероб</a:t>
            </a:r>
          </a:p>
          <a:p>
            <a:r>
              <a:rPr lang="ru-RU" sz="1400" dirty="0"/>
              <a:t>2) не следует, если они тебе не мешают</a:t>
            </a:r>
          </a:p>
          <a:p>
            <a:r>
              <a:rPr lang="ru-RU" sz="1400" dirty="0"/>
              <a:t>3) следует</a:t>
            </a:r>
          </a:p>
          <a:p>
            <a:r>
              <a:rPr lang="ru-RU" sz="1400" b="1" dirty="0"/>
              <a:t>Можно ли трогать руками музейные экспонаты?</a:t>
            </a:r>
            <a:endParaRPr lang="ru-RU" sz="1400" dirty="0"/>
          </a:p>
          <a:p>
            <a:r>
              <a:rPr lang="ru-RU" sz="1400" dirty="0"/>
              <a:t>1) можно, если ты уверена в прочности материала, из которого они изготовлены</a:t>
            </a:r>
          </a:p>
          <a:p>
            <a:r>
              <a:rPr lang="ru-RU" sz="1400" dirty="0"/>
              <a:t>2) нежелательно</a:t>
            </a:r>
          </a:p>
          <a:p>
            <a:r>
              <a:rPr lang="ru-RU" sz="1400" dirty="0"/>
              <a:t>3) нельзя ни в коем случае</a:t>
            </a:r>
          </a:p>
          <a:p>
            <a:r>
              <a:rPr lang="ru-RU" sz="1400" b="1" dirty="0"/>
              <a:t>Допустимо ли шумное выражение восторга в музее, на выставке?</a:t>
            </a:r>
            <a:endParaRPr lang="ru-RU" sz="1400" dirty="0"/>
          </a:p>
          <a:p>
            <a:r>
              <a:rPr lang="ru-RU" sz="1400" dirty="0"/>
              <a:t>1) допустимо</a:t>
            </a:r>
          </a:p>
          <a:p>
            <a:r>
              <a:rPr lang="ru-RU" sz="1400" dirty="0"/>
              <a:t>2) нежелательно, в любом случае предпочтительна сдержанность</a:t>
            </a:r>
          </a:p>
          <a:p>
            <a:r>
              <a:rPr lang="ru-RU" sz="1400" dirty="0"/>
              <a:t>3) шумное поведение допустимо везде</a:t>
            </a:r>
          </a:p>
          <a:p>
            <a:r>
              <a:rPr lang="ru-RU" sz="1400" b="1" dirty="0"/>
              <a:t>Нужно ли слушать экскурсовода, если его рассказ вам неинтересен?</a:t>
            </a:r>
            <a:endParaRPr lang="ru-RU" sz="1400" dirty="0"/>
          </a:p>
          <a:p>
            <a:r>
              <a:rPr lang="ru-RU" sz="1400" dirty="0"/>
              <a:t>1) нужно</a:t>
            </a:r>
          </a:p>
          <a:p>
            <a:r>
              <a:rPr lang="ru-RU" sz="1400" dirty="0"/>
              <a:t>2) не нужно</a:t>
            </a:r>
          </a:p>
          <a:p>
            <a:r>
              <a:rPr lang="ru-RU" sz="1400" dirty="0"/>
              <a:t>3)следует постараться дать понять экскурсоводу, что его рассказ недостаточно увлекателен</a:t>
            </a:r>
          </a:p>
          <a:p>
            <a:endParaRPr lang="ru-RU" sz="1400" dirty="0"/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857752" y="1142984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Анкеты для родителей</a:t>
            </a:r>
          </a:p>
          <a:p>
            <a:r>
              <a:rPr lang="ru-RU" sz="1400" b="1" dirty="0"/>
              <a:t>Анкета № 1</a:t>
            </a:r>
            <a:endParaRPr lang="ru-RU" sz="1400" dirty="0"/>
          </a:p>
          <a:p>
            <a:pPr lvl="0"/>
            <a:r>
              <a:rPr lang="ru-RU" sz="1400" dirty="0" smtClean="0"/>
              <a:t>1. Чем </a:t>
            </a:r>
            <a:r>
              <a:rPr lang="ru-RU" sz="1400" dirty="0"/>
              <a:t>ваш ребенок занимается в свободное время?</a:t>
            </a:r>
          </a:p>
          <a:p>
            <a:pPr lvl="0"/>
            <a:r>
              <a:rPr lang="ru-RU" sz="1400" dirty="0" smtClean="0"/>
              <a:t>2. Какие </a:t>
            </a:r>
            <a:r>
              <a:rPr lang="ru-RU" sz="1400" dirty="0"/>
              <a:t>игры предпочитает?</a:t>
            </a:r>
          </a:p>
          <a:p>
            <a:pPr lvl="0"/>
            <a:r>
              <a:rPr lang="ru-RU" sz="1400" dirty="0" smtClean="0"/>
              <a:t>3. Какие </a:t>
            </a:r>
            <a:r>
              <a:rPr lang="ru-RU" sz="1400" dirty="0"/>
              <a:t>виды развлечений больше любит?</a:t>
            </a:r>
          </a:p>
          <a:p>
            <a:pPr lvl="0"/>
            <a:r>
              <a:rPr lang="ru-RU" sz="1400" dirty="0" smtClean="0"/>
              <a:t>4. С </a:t>
            </a:r>
            <a:r>
              <a:rPr lang="ru-RU" sz="1400" dirty="0"/>
              <a:t>кем чаще играет?</a:t>
            </a:r>
          </a:p>
          <a:p>
            <a:pPr lvl="0"/>
            <a:r>
              <a:rPr lang="ru-RU" sz="1400" dirty="0" smtClean="0"/>
              <a:t>5. Как </a:t>
            </a:r>
            <a:r>
              <a:rPr lang="ru-RU" sz="1400" dirty="0"/>
              <a:t>ведет себя в детском коллективе? (активен, пассивен, застенчив, агрессивен и т.д.)</a:t>
            </a:r>
          </a:p>
          <a:p>
            <a:pPr lvl="0"/>
            <a:r>
              <a:rPr lang="ru-RU" sz="1400" dirty="0" smtClean="0"/>
              <a:t>6. Какие </a:t>
            </a:r>
            <a:r>
              <a:rPr lang="ru-RU" sz="1400" dirty="0"/>
              <a:t>обязанности имеет дома?</a:t>
            </a:r>
          </a:p>
          <a:p>
            <a:pPr lvl="0"/>
            <a:r>
              <a:rPr lang="ru-RU" sz="1400" dirty="0" smtClean="0"/>
              <a:t>7. Кто </a:t>
            </a:r>
            <a:r>
              <a:rPr lang="ru-RU" sz="1400" dirty="0"/>
              <a:t>в семье непосредственно занят воспитанием ребенка: отец, мать, бабушка, дедушка, тетя, дядя, старший брат, сестра?</a:t>
            </a:r>
          </a:p>
          <a:p>
            <a:pPr lvl="0"/>
            <a:r>
              <a:rPr lang="ru-RU" sz="1400" dirty="0" smtClean="0"/>
              <a:t>8. Где </a:t>
            </a:r>
            <a:r>
              <a:rPr lang="ru-RU" sz="1400" dirty="0"/>
              <a:t>чаще всего совместно с ребенком проводите досуг: дома, на прогулке, в театре, кино, у телевизора, у компьютера?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1071547"/>
          <a:ext cx="7358115" cy="5286121"/>
        </p:xfrm>
        <a:graphic>
          <a:graphicData uri="http://schemas.openxmlformats.org/drawingml/2006/table">
            <a:tbl>
              <a:tblPr/>
              <a:tblGrid>
                <a:gridCol w="2299056"/>
                <a:gridCol w="1379617"/>
                <a:gridCol w="1839721"/>
                <a:gridCol w="1839721"/>
              </a:tblGrid>
              <a:tr h="457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Знает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Применяет на практике по инструкции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Делает самостоятельно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3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Times New Roman"/>
                          <a:ea typeface="Times New Roman"/>
                        </a:rPr>
                        <a:t>правила поведения в школе, на прогулке </a:t>
                      </a: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значение для человека чистоты и порядка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как пользоваться тряпкой, веником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понятие «личная гигиена»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использовать по назначению средства личной гигиены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правильно выполнять последовательность действий при мытье 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следить за чистотой и аккуратностью своих ногтей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правильно выполнять последовательность действий при чистке зубов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196" marR="34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3571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Программа «Мир вокруг тебя»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Программа «Люблю</a:t>
            </a:r>
            <a:r>
              <a:rPr lang="ru-RU" b="1" dirty="0">
                <a:solidFill>
                  <a:srgbClr val="000099"/>
                </a:solidFill>
              </a:rPr>
              <a:t>, Хочу, Умею»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1600" b="1" dirty="0"/>
              <a:t>СПИСОК КОНТРОЛЬНЫХ ВОПРОСОВ И ЗАДАНИЙ </a:t>
            </a:r>
            <a:endParaRPr lang="ru-RU" sz="1600" b="1" dirty="0" smtClean="0"/>
          </a:p>
          <a:p>
            <a:endParaRPr lang="ru-RU" sz="1600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Какие </a:t>
            </a:r>
            <a:r>
              <a:rPr lang="ru-RU" dirty="0"/>
              <a:t>части тела ты знаешь?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Расскажи</a:t>
            </a:r>
            <a:r>
              <a:rPr lang="ru-RU" dirty="0"/>
              <a:t>,  как нужно мыть руки и лицо.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Назови предметы личной гигиены.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Расскажи и покажи, как нужно  надевать колготы, (штаны, кофту, платье).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Почему нельзя разбрасывать вещи?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Как ты помогаешь няне?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Что нужно сказать, когда тебе оказывают помощь?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Где повар готовит еду?</a:t>
            </a:r>
          </a:p>
          <a:p>
            <a:endParaRPr lang="ru-RU" dirty="0"/>
          </a:p>
        </p:txBody>
      </p:sp>
      <p:pic>
        <p:nvPicPr>
          <p:cNvPr id="28674" name="Picture 2" descr="C:\Users\Света\Desktop\Яценко Ю.С\Фото\ЗАНЯТИЯ\Занятие Детство без обид 2016\IMG_1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3443094" cy="2582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5" name="Picture 3" descr="C:\Users\Света\Desktop\Яценко Ю.С\Фото\ЗАНЯТИЯ\DSC01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42" y="3929066"/>
            <a:ext cx="3006615" cy="2254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1739424"/>
          <a:ext cx="8001055" cy="4194139"/>
        </p:xfrm>
        <a:graphic>
          <a:graphicData uri="http://schemas.openxmlformats.org/drawingml/2006/table">
            <a:tbl>
              <a:tblPr/>
              <a:tblGrid>
                <a:gridCol w="1357321"/>
                <a:gridCol w="2958658"/>
                <a:gridCol w="1193649"/>
                <a:gridCol w="1193649"/>
                <a:gridCol w="1297778"/>
              </a:tblGrid>
              <a:tr h="547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Вопросы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 (2 балла)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Иногда (1 балл)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Нет (0 баллов)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Я знаю любимые занятия своих родителей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 знаю, как зовут всех моих одноклассников и учительницу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Понимаю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Мне нравится проводить время со своей семьей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Понимаю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 понимаю, что от  меня тоже зависит хорошее настроение в семье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Умею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 могу без помощи родителей собраться в школу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 могу вежливо общаться с взрослыми и со своими друзьями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Делаю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 поздравляю родителей с днем рождения и другими праздниками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Делаю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 участвую в акциях, субботниках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Мониторинговое  исследование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«Эффективность становления личностных характеристик выпускника»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(«портрет выпускника начальной школы»)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 класс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Ф.И.ученика_____________________________________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№1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«Уважающий и принимающий ценности семьи и общества»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428868"/>
          <a:ext cx="8215370" cy="4023359"/>
        </p:xfrm>
        <a:graphic>
          <a:graphicData uri="http://schemas.openxmlformats.org/drawingml/2006/table">
            <a:tbl>
              <a:tblPr/>
              <a:tblGrid>
                <a:gridCol w="5134807"/>
                <a:gridCol w="1483532"/>
                <a:gridCol w="1597031"/>
              </a:tblGrid>
              <a:tr h="11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Важность 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Доступность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Социокультурные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умения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Пользоваться туалетом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2, </a:t>
                      </a:r>
                      <a:r>
                        <a:rPr lang="ru-RU" sz="1000">
                          <a:latin typeface="Cambria"/>
                          <a:ea typeface="Times New Roman"/>
                          <a:cs typeface="Cambria"/>
                        </a:rPr>
                        <a:t>Умываться, мыть тело под душем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Готовить себе еду на завтрак (ужин)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Стирать мелкие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вещи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Отвечать на телефонный звонок или зво­нить самостоятельно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Переходить проезжую часть улицы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Делать уборку в доме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Покупать продукты в магазине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Пользоваться общественным транспортом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Учебные умения</a:t>
                      </a: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Считать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12.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Читать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13.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Писать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Повторять за взрослым предложения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15.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Выполнять действия по просьбе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Пересказывать основное содержание рас­сказа, мультфильма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1"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17.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надевать и снимать одежду и обувь</a:t>
                      </a: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23892" marR="23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214346" y="0"/>
            <a:ext cx="10435631" cy="34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7018" tIns="201549" rIns="317400" bIns="28883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Анкета для родителей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Уважаемые родители!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Ваш ребенок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______________________________________________________учится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классе школы № 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индивидуализации учебных программ мы просим вас ответить на ряд вопросов: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Оцените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важность овладения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вашим ребенком следующими умени­ями (см. в таблице). </a:t>
            </a: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Используйте для оценки: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Bookman Old Style" pitchFamily="18" charset="0"/>
              </a:rPr>
              <a:t>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очень важно; 2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Bookman Old Style" pitchFamily="18" charset="0"/>
              </a:rPr>
              <a:t>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важ­но;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Bookman Old Style" pitchFamily="18" charset="0"/>
              </a:rPr>
              <a:t>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второстепенно.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Оцените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доступность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этих умений для вашего ребенка по следующей шкале: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+ 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уже умеет; 1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Bookman Old Style" pitchFamily="18" charset="0"/>
              </a:rPr>
              <a:t>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может освоить, доступно;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Bookman Old Style" pitchFamily="18" charset="0"/>
              </a:rPr>
              <a:t>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доступно частично или не в полном объеме;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Bookman Old Style" pitchFamily="18" charset="0"/>
              </a:rPr>
              <a:t>—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недоступно.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5679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СПАСИБО ЗА ВНИМАНИЕ</a:t>
            </a:r>
            <a:endParaRPr lang="en-US" sz="3200" b="1" dirty="0" smtClean="0">
              <a:solidFill>
                <a:srgbClr val="0000CC"/>
              </a:solidFill>
            </a:endParaRPr>
          </a:p>
          <a:p>
            <a:pPr algn="ctr"/>
            <a:endParaRPr lang="ru-RU" sz="3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6438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Личностные результаты </a:t>
            </a:r>
            <a:r>
              <a:rPr lang="ru-RU" sz="2800" dirty="0"/>
              <a:t>включают овладение обучающимися </a:t>
            </a:r>
            <a:r>
              <a:rPr lang="ru-RU" sz="2800" dirty="0">
                <a:solidFill>
                  <a:srgbClr val="0000CC"/>
                </a:solidFill>
              </a:rPr>
              <a:t>социальными (жизненными) компетенциями</a:t>
            </a:r>
            <a:r>
              <a:rPr lang="ru-RU" sz="2800" dirty="0"/>
              <a:t>, необходимыми для решения практико-ориентированных задач и обеспечивающими становление социальных отношений обучающихся в различных средах, сформированность мотивации к обучению и познанию.</a:t>
            </a:r>
          </a:p>
          <a:p>
            <a:pPr algn="r"/>
            <a:endParaRPr lang="ru-RU" sz="2400" i="1" dirty="0" smtClean="0"/>
          </a:p>
          <a:p>
            <a:pPr algn="r"/>
            <a:r>
              <a:rPr lang="ru-RU" sz="2400" i="1" dirty="0" smtClean="0"/>
              <a:t>Требования к результатам освоения АООП</a:t>
            </a:r>
          </a:p>
          <a:p>
            <a:pPr algn="r"/>
            <a:r>
              <a:rPr lang="ru-RU" sz="2400" i="1" dirty="0" smtClean="0"/>
              <a:t> согласно ФГОС УО 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1106275"/>
            <a:ext cx="4000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0099"/>
                </a:solidFill>
              </a:rPr>
              <a:t>«Социальное воспитание умственно отсталого ребенка является единственно состоятельным научным путем его воспитания»</a:t>
            </a:r>
          </a:p>
        </p:txBody>
      </p:sp>
      <p:pic>
        <p:nvPicPr>
          <p:cNvPr id="14340" name="Picture 4" descr="http://flotering.ru/uploads/images/lev_vigotskij_psihologija_iskusstva_glav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56933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20589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Социальная (жизненная) компетенция</a:t>
            </a:r>
            <a:r>
              <a:rPr lang="ru-RU" sz="2800" dirty="0">
                <a:solidFill>
                  <a:srgbClr val="000099"/>
                </a:solidFill>
              </a:rPr>
              <a:t> - </a:t>
            </a:r>
            <a:r>
              <a:rPr lang="ru-RU" sz="2800" dirty="0"/>
              <a:t>соответствие конкретного человека условиям и возможностям, предоставляемым конкретным обществом</a:t>
            </a:r>
          </a:p>
        </p:txBody>
      </p:sp>
      <p:pic>
        <p:nvPicPr>
          <p:cNvPr id="16386" name="Picture 2" descr="http://victoryinthestruggle.com/wp-content/uploads/2014/09/people-304353_1280.png"/>
          <p:cNvPicPr>
            <a:picLocks noChangeAspect="1" noChangeArrowheads="1"/>
          </p:cNvPicPr>
          <p:nvPr/>
        </p:nvPicPr>
        <p:blipFill>
          <a:blip r:embed="rId2" cstate="print"/>
          <a:srcRect r="18777"/>
          <a:stretch>
            <a:fillRect/>
          </a:stretch>
        </p:blipFill>
        <p:spPr bwMode="auto">
          <a:xfrm>
            <a:off x="4214810" y="1071546"/>
            <a:ext cx="4929190" cy="517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Компетенции: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знания и умения бытового труда (личная гигиена, организация питания, уход за жилищем, одеждой, обувью и другими предметами обихода);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умение пользоваться услугами различных предприятий и учреждений   (торговли, службы быта, связи, культуры, медицинской помощи, транспорта);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общая правовая и экономическая </a:t>
            </a:r>
            <a:r>
              <a:rPr lang="ru-RU" sz="2000" dirty="0" smtClean="0"/>
              <a:t>грамотность;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умение организовывать досуг (организация досуга и отдыха в семье, разучивание и проведение игр с детьми младшего возраста, помощь им в одевании на прогулку);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коммуникативные компетенции (умение правильно вести себя при встрече и расставании со сверстниками и взрослыми в различных </a:t>
            </a:r>
            <a:r>
              <a:rPr lang="ru-RU" sz="2000" dirty="0" smtClean="0"/>
              <a:t>ситуациях);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представления </a:t>
            </a:r>
            <a:r>
              <a:rPr lang="ru-RU" sz="2000" dirty="0"/>
              <a:t>и знания о нормах культуры взаимоотношений с различными людьми, накопление соответствующего опыта, эмоционально- положительное отношение к </a:t>
            </a:r>
            <a:r>
              <a:rPr lang="ru-RU" sz="2000" dirty="0" smtClean="0"/>
              <a:t>окружающим;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развитие высших нравственных чувств, волевых качеств, веры в свои силы и возможности;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умение разбираться в социальных ролях и межличностных </a:t>
            </a:r>
            <a:r>
              <a:rPr lang="ru-RU" sz="2000" dirty="0" smtClean="0"/>
              <a:t>отношениях;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88" y="404664"/>
            <a:ext cx="753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Направления  внеурочной деятельности: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800" dirty="0" smtClean="0"/>
              <a:t>спортивно-оздоровительное</a:t>
            </a:r>
            <a:r>
              <a:rPr lang="ru-RU" sz="2800" dirty="0"/>
              <a:t>, </a:t>
            </a:r>
            <a:endParaRPr lang="en-US" sz="2800" dirty="0" smtClean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800" dirty="0" smtClean="0"/>
              <a:t>нравственное</a:t>
            </a:r>
            <a:r>
              <a:rPr lang="ru-RU" sz="2800" dirty="0"/>
              <a:t>, </a:t>
            </a:r>
            <a:endParaRPr lang="en-US" sz="2800" dirty="0" smtClean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800" dirty="0" smtClean="0"/>
              <a:t>общекультурное</a:t>
            </a:r>
            <a:r>
              <a:rPr lang="ru-RU" sz="2800" dirty="0"/>
              <a:t>, </a:t>
            </a:r>
            <a:endParaRPr lang="en-US" sz="2800" dirty="0" smtClean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ru-RU" sz="2800" dirty="0" smtClean="0"/>
              <a:t>социальное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166078"/>
            <a:ext cx="2993426" cy="2191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86190"/>
            <a:ext cx="3086055" cy="2308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214686"/>
            <a:ext cx="3822671" cy="30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69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2" y="1571612"/>
          <a:ext cx="4286279" cy="3988486"/>
        </p:xfrm>
        <a:graphic>
          <a:graphicData uri="http://schemas.openxmlformats.org/drawingml/2006/table">
            <a:tbl>
              <a:tblPr/>
              <a:tblGrid>
                <a:gridCol w="1357321"/>
                <a:gridCol w="1357322"/>
                <a:gridCol w="785818"/>
                <a:gridCol w="785818"/>
              </a:tblGrid>
              <a:tr h="60284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в неделю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в 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«Школа здоровья»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«Уроки нравственности»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«Люблю, хочу, умею»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«Друг и помощник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этикет»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Итого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398842"/>
            <a:ext cx="307183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 ВНЕУРОЧНОЙ ДЕЯТЕЛЬНОСТИ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1-х классов (1 вариант)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2016-2017 учебный год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57818" y="285728"/>
            <a:ext cx="300039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 ВНЕУРОЧНОЙ ДЕЯТЕЛЬНОСТИ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1-х классов (2 вариант)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2016-2017 учебный год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86314" y="1571611"/>
          <a:ext cx="4214843" cy="4000531"/>
        </p:xfrm>
        <a:graphic>
          <a:graphicData uri="http://schemas.openxmlformats.org/drawingml/2006/table">
            <a:tbl>
              <a:tblPr/>
              <a:tblGrid>
                <a:gridCol w="1561615"/>
                <a:gridCol w="1295905"/>
                <a:gridCol w="750871"/>
                <a:gridCol w="606452"/>
              </a:tblGrid>
              <a:tr h="56405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в неделю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в 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«Азбука здоровья»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Нравственное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«Уроки доброты»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«Люблю, хочу, умею»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«Мир вокруг тебя»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Итого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04" marR="65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32712"/>
            <a:ext cx="626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Формы </a:t>
            </a:r>
            <a:r>
              <a:rPr lang="ru-RU" sz="3200" b="1" dirty="0">
                <a:solidFill>
                  <a:srgbClr val="0000CC"/>
                </a:solidFill>
              </a:rPr>
              <a:t>внеурочной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117487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/>
              <a:t>экскурсии,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творческие </a:t>
            </a:r>
            <a:r>
              <a:rPr lang="ru-RU" sz="2400" dirty="0"/>
              <a:t>объединения,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секции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соревнования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праздники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общественно </a:t>
            </a:r>
            <a:r>
              <a:rPr lang="ru-RU" sz="2400" dirty="0"/>
              <a:t>полезные практики,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смотры-конкурсы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викторины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беседы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культпоходы </a:t>
            </a:r>
            <a:r>
              <a:rPr lang="ru-RU" sz="2400" dirty="0"/>
              <a:t>в театр,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фестивали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ru-RU" sz="2400" dirty="0" smtClean="0"/>
              <a:t>игры </a:t>
            </a:r>
            <a:r>
              <a:rPr lang="ru-RU" sz="2400" dirty="0"/>
              <a:t>(сюжетно-ролевые, деловые и т. п)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610222" cy="20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69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2153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Планируемые результаты внеурочной </a:t>
            </a:r>
            <a:r>
              <a:rPr lang="ru-RU" sz="2400" b="1" dirty="0" smtClean="0">
                <a:solidFill>
                  <a:srgbClr val="000099"/>
                </a:solidFill>
              </a:rPr>
              <a:t>деятельности</a:t>
            </a:r>
          </a:p>
          <a:p>
            <a:endParaRPr lang="ru-RU" sz="1000" dirty="0" smtClean="0">
              <a:solidFill>
                <a:srgbClr val="000099"/>
              </a:solidFill>
            </a:endParaRPr>
          </a:p>
          <a:p>
            <a:pPr hangingPunct="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Первый уровень результатов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dirty="0"/>
              <a:t>— приобретение обучающимися первичного понимания социальной реальности и повседневной жизни. Для достижения данного уровня результатов особое значение имеет взаимодействие обучающегося со своими учителями.  </a:t>
            </a:r>
            <a:endParaRPr lang="ru-RU" sz="2000" dirty="0" smtClean="0"/>
          </a:p>
          <a:p>
            <a:pPr hangingPunct="0"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Второй уровень результатов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/>
              <a:t>– получение опыта переживания и позитивного отношения к базовым ценностям общества. </a:t>
            </a:r>
          </a:p>
          <a:p>
            <a:pPr hangingPunct="0"/>
            <a:r>
              <a:rPr lang="ru-RU" sz="2000" dirty="0"/>
              <a:t>Для достижения данного уровня результатов особое значение имеет </a:t>
            </a:r>
            <a:r>
              <a:rPr lang="ru-RU" sz="2000" dirty="0" smtClean="0"/>
              <a:t>взаимодействие </a:t>
            </a:r>
            <a:r>
              <a:rPr lang="ru-RU" sz="2000" dirty="0"/>
              <a:t>обучающихся между собой на уровне класса, </a:t>
            </a:r>
            <a:r>
              <a:rPr lang="ru-RU" sz="2000" dirty="0" smtClean="0"/>
              <a:t>школы.</a:t>
            </a:r>
          </a:p>
          <a:p>
            <a:pPr hangingPunct="0"/>
            <a:endParaRPr lang="ru-RU" sz="2000" dirty="0"/>
          </a:p>
          <a:p>
            <a:pPr hangingPunct="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Третий уровень результатов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dirty="0"/>
              <a:t>— получение </a:t>
            </a:r>
            <a:r>
              <a:rPr lang="ru-RU" sz="2000" dirty="0" smtClean="0"/>
              <a:t>обучающимися </a:t>
            </a:r>
            <a:r>
              <a:rPr lang="ru-RU" sz="2000" dirty="0"/>
              <a:t>начального опыта самостоятельного </a:t>
            </a:r>
            <a:r>
              <a:rPr lang="ru-RU" sz="2000" dirty="0" smtClean="0"/>
              <a:t>общественного действия</a:t>
            </a:r>
            <a:r>
              <a:rPr lang="ru-RU" sz="2000" dirty="0"/>
              <a:t>, формирование социально приемлемых моделей поведения. Для </a:t>
            </a:r>
            <a:r>
              <a:rPr lang="ru-RU" sz="2000" dirty="0" smtClean="0"/>
              <a:t>достижения </a:t>
            </a:r>
            <a:r>
              <a:rPr lang="ru-RU" sz="2000" dirty="0"/>
              <a:t>данного уровня результатов особое значение имеет взаимодействие обучающегося с </a:t>
            </a:r>
            <a:r>
              <a:rPr lang="ru-RU" sz="2000" dirty="0" smtClean="0"/>
              <a:t>представителями </a:t>
            </a:r>
            <a:r>
              <a:rPr lang="ru-RU" sz="2000" dirty="0"/>
              <a:t>различных социальных субъектов за пределами школы.</a:t>
            </a:r>
          </a:p>
          <a:p>
            <a:endParaRPr lang="ru-RU" sz="2400" dirty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1005</Words>
  <Application>Microsoft Macintosh PowerPoint</Application>
  <PresentationFormat>Экран (4:3)</PresentationFormat>
  <Paragraphs>280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macbook</cp:lastModifiedBy>
  <cp:revision>25</cp:revision>
  <dcterms:created xsi:type="dcterms:W3CDTF">2017-02-16T08:07:25Z</dcterms:created>
  <dcterms:modified xsi:type="dcterms:W3CDTF">2018-04-16T02:14:20Z</dcterms:modified>
</cp:coreProperties>
</file>